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9" r:id="rId5"/>
    <p:sldId id="258" r:id="rId6"/>
    <p:sldId id="260" r:id="rId7"/>
    <p:sldId id="261" r:id="rId8"/>
    <p:sldId id="262" r:id="rId9"/>
    <p:sldId id="278" r:id="rId10"/>
    <p:sldId id="265" r:id="rId11"/>
    <p:sldId id="285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5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854BA-B193-474C-ABE7-7D8C8FBFDA42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DA4FC-8034-455C-8828-F7EF1CD1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4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A49E8-968B-4182-BF69-3CD17E319F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2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6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6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1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1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8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1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6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8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5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1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69AC5-27E9-4EDF-9D37-2DAA7EAC003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3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495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Flowchart: Manual Input 1"/>
          <p:cNvSpPr/>
          <p:nvPr/>
        </p:nvSpPr>
        <p:spPr>
          <a:xfrm rot="5400000">
            <a:off x="4192695" y="-2214809"/>
            <a:ext cx="2020877" cy="1040627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51 w 10000"/>
              <a:gd name="connsiteY0" fmla="*/ 115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1 w 10000"/>
              <a:gd name="connsiteY4" fmla="*/ 115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51" y="115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51" y="1150"/>
                </a:lnTo>
                <a:close/>
              </a:path>
            </a:pathLst>
          </a:custGeom>
          <a:solidFill>
            <a:srgbClr val="87A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9" b="33045"/>
          <a:stretch/>
        </p:blipFill>
        <p:spPr bwMode="auto">
          <a:xfrm>
            <a:off x="686479" y="627472"/>
            <a:ext cx="2966110" cy="9585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20040" y="2095674"/>
            <a:ext cx="8672932" cy="1785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6000" cap="all" dirty="0">
                <a:solidFill>
                  <a:schemeClr val="bg1"/>
                </a:solidFill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Emotion labor in Careers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4892" y="5665722"/>
            <a:ext cx="6932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Myriad Pro" panose="020B0503030403020204" pitchFamily="34" charset="0"/>
              </a:rPr>
              <a:t>Created by Dr. Kris Acheson-Clair, CILMAR</a:t>
            </a: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bottle&#10;&#10;Description automatically generated">
            <a:extLst>
              <a:ext uri="{FF2B5EF4-FFF2-40B4-BE49-F238E27FC236}">
                <a16:creationId xmlns:a16="http://schemas.microsoft.com/office/drawing/2014/main" id="{9DFA5E11-A4F9-5C47-8DCC-395B96BC50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460" y="5176554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0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5121" y="1281985"/>
            <a:ext cx="8485113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What is emotion labor?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According to Hochschild (1983), emotion labor is the work that professionals are expected to perform to manage their feelings and ”to create a publicly observable facial and bodily display” (p. 7).</a:t>
            </a:r>
          </a:p>
          <a:p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Emotion labor involves the following: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Surface acting: Verbal and nonverbal displays of emotions that are not genuinely felt by the person performing them.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Deep acting: Consciously generating emotions towards other people in order to experience the appropriate, authentic emotion needed for the interaction.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Emotional consonance: Feeling the appropriate emotion required without effort (Acheson et al., 2016; Hochschild, 1983).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Emotion labor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42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37" y="1113455"/>
            <a:ext cx="9623403" cy="5064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Examples of professions in emotion labor scholarship:</a:t>
            </a:r>
          </a:p>
          <a:p>
            <a:pPr marL="342900" indent="-342900"/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Medical professionals, particularly nurses &amp; physicians</a:t>
            </a:r>
          </a:p>
          <a:p>
            <a:pPr marL="342900" indent="-342900"/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Mental health professionals</a:t>
            </a:r>
          </a:p>
          <a:p>
            <a:pPr marL="342900" indent="-342900"/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Childcare professionals</a:t>
            </a:r>
          </a:p>
          <a:p>
            <a:pPr marL="342900" indent="-342900"/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Criminal justice professionals, such as 911 operators, correctional facility officers, firefighters, and law enforcement officials</a:t>
            </a:r>
          </a:p>
          <a:p>
            <a:pPr marL="342900" indent="-342900"/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Social workers</a:t>
            </a:r>
          </a:p>
          <a:p>
            <a:pPr marL="342900" indent="-342900"/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Clergy members</a:t>
            </a:r>
          </a:p>
          <a:p>
            <a:pPr marL="342900" indent="-342900"/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Hospitality &amp; tourism professionals</a:t>
            </a:r>
          </a:p>
          <a:p>
            <a:pPr marL="342900" indent="-342900"/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Educators</a:t>
            </a:r>
          </a:p>
          <a:p>
            <a:pPr marL="342900" indent="-342900"/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Can you think of any other professions where you might have to perform emotion labor?</a:t>
            </a:r>
          </a:p>
          <a:p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Emotion labor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032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37" y="1113455"/>
            <a:ext cx="9623403" cy="5064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Emotion labor scholarship (continued)</a:t>
            </a:r>
            <a:endParaRPr lang="en-US" sz="2000" dirty="0">
              <a:solidFill>
                <a:srgbClr val="495455"/>
              </a:solidFill>
              <a:latin typeface="Acumin Pro" panose="020B0504020202020204" pitchFamily="34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Emotion labor is most often applied to women-dominated professions and women often encounter a different set of rules about expected emotions (Gray, 2010; Payne, 2009).</a:t>
            </a:r>
            <a:b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</a:br>
            <a:endParaRPr lang="en-US" sz="2000" dirty="0">
              <a:solidFill>
                <a:srgbClr val="495455"/>
              </a:solidFill>
              <a:latin typeface="Acumin Pro" panose="020B0504020202020204" pitchFamily="34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Emotion labor is often expected in particular professions, especially the service and hospitality/tourism industries (Brotheridge &amp; </a:t>
            </a:r>
            <a:r>
              <a:rPr lang="en-US" sz="2000" dirty="0" err="1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Grandey</a:t>
            </a: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, 2002). </a:t>
            </a:r>
            <a:b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</a:br>
            <a:endParaRPr lang="en-US" sz="2000" dirty="0">
              <a:solidFill>
                <a:srgbClr val="495455"/>
              </a:solidFill>
              <a:latin typeface="Acumin Pro" panose="020B0504020202020204" pitchFamily="34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There are both positive and negative effects of emotion labor:</a:t>
            </a:r>
          </a:p>
          <a:p>
            <a:pPr marL="342900" indent="-342900"/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Many professionals find work with high emotion labor rewarding (Boyer et al., 2013)</a:t>
            </a:r>
          </a:p>
          <a:p>
            <a:pPr marL="342900" indent="-342900"/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Can lead to burnout and emotional exhaustion in some, but not all, professions with high levels of emotion labor (</a:t>
            </a:r>
            <a:r>
              <a:rPr lang="en-US" sz="2000" dirty="0" err="1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Näring</a:t>
            </a: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 et al., 2006). </a:t>
            </a:r>
          </a:p>
          <a:p>
            <a:pPr marL="342900" indent="-342900"/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Burnout/emotional exhaustion associated with imbalance between emotional effort and job satisfaction (Martínez-</a:t>
            </a:r>
            <a:r>
              <a:rPr lang="en-US" sz="2000" dirty="0" err="1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Iñigo</a:t>
            </a: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, et al., 2007)</a:t>
            </a:r>
          </a:p>
          <a:p>
            <a:endParaRPr lang="en-US" sz="2000" dirty="0">
              <a:solidFill>
                <a:srgbClr val="495455"/>
              </a:solidFill>
              <a:latin typeface="Acumin Pro" panose="020B05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Emotion labor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794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37" y="1113455"/>
            <a:ext cx="9623403" cy="5064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Emotion Labor in Careers Case Study Analysis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We will now transition into a group activity. You will be divided into five groups, and each will be assigned a different “Emotion Labor in Careers” case study. You will first read through your assigned case individually and then discuss the case together using the following questions as guides:</a:t>
            </a: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What challenges do workers in the profession detailed in this case study tend to face?</a:t>
            </a: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How do they perform emotion labor in response to that challenge?</a:t>
            </a: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What are the differences in terms of gender, race, ethnicity, or other social identity markers that were identified within the case?</a:t>
            </a: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What strategies for coping or managing emotion labor were suggested by the case study authors?</a:t>
            </a:r>
          </a:p>
          <a:p>
            <a:endParaRPr lang="en-US" sz="2000" dirty="0">
              <a:solidFill>
                <a:srgbClr val="495455"/>
              </a:solidFill>
              <a:latin typeface="Acumin Pro" panose="020B05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Emotion labor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202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5579" y="1520467"/>
            <a:ext cx="9623403" cy="5064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Time to Debrief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Choose one representative from each of the breakout groups to report back with:</a:t>
            </a:r>
          </a:p>
          <a:p>
            <a:pPr marL="0" indent="0">
              <a:buNone/>
            </a:pPr>
            <a:endParaRPr lang="en-US" sz="800" dirty="0">
              <a:solidFill>
                <a:srgbClr val="495455"/>
              </a:solidFill>
              <a:latin typeface="Acumin Pro" panose="020B0504020202020204" pitchFamily="34" charset="0"/>
              <a:ea typeface="Arial" charset="0"/>
              <a:cs typeface="Arial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A brief summary of the case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One or two insights that surfaced in your group discussion</a:t>
            </a:r>
          </a:p>
          <a:p>
            <a:pPr marL="0" indent="0">
              <a:buNone/>
            </a:pPr>
            <a:endParaRPr lang="en-US" sz="2400" dirty="0">
              <a:solidFill>
                <a:srgbClr val="495455"/>
              </a:solidFill>
              <a:latin typeface="Acumin Pro" panose="020B0504020202020204" pitchFamily="34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Be ready to answer questions from others and to comment on connections you see with other groups’ cases.</a:t>
            </a:r>
          </a:p>
          <a:p>
            <a:endParaRPr lang="en-US" sz="20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Emotion labor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31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37" y="1113455"/>
            <a:ext cx="9623403" cy="5064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Create Your Own Case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In your groups, you will create your own case for a future occupation of one or more of your group members, using the existing cases as a model. The case should include the following:</a:t>
            </a: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A narrative that illustrates a frequently occurring challenge that must be met in that career by workers</a:t>
            </a: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How they perform emotion labor in response to the challenge</a:t>
            </a: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The potential toll emotion labor can take on workers in that profession</a:t>
            </a: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Any differences in gender, race, or other social identities that surfaced in the research</a:t>
            </a: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Strategies suggested in the study</a:t>
            </a:r>
          </a:p>
          <a:p>
            <a:endParaRPr lang="en-US" sz="2000" dirty="0">
              <a:solidFill>
                <a:srgbClr val="495455"/>
              </a:solidFill>
              <a:latin typeface="Acumin Pro" panose="020B05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Emotion labor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544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5579" y="1520467"/>
            <a:ext cx="9623403" cy="5064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Time to Debrief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Choose one representative from each of the breakout groups to report back with:</a:t>
            </a:r>
          </a:p>
          <a:p>
            <a:pPr marL="0" indent="0">
              <a:buNone/>
            </a:pPr>
            <a:endParaRPr lang="en-US" sz="800" dirty="0">
              <a:solidFill>
                <a:srgbClr val="495455"/>
              </a:solidFill>
              <a:latin typeface="Acumin Pro" panose="020B0504020202020204" pitchFamily="34" charset="0"/>
              <a:ea typeface="Arial" charset="0"/>
              <a:cs typeface="Arial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A brief summary of the case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One or two insights that surfaced in your group discussion</a:t>
            </a:r>
          </a:p>
          <a:p>
            <a:pPr marL="0" indent="0">
              <a:buNone/>
            </a:pPr>
            <a:endParaRPr lang="en-US" sz="2400" dirty="0">
              <a:solidFill>
                <a:srgbClr val="495455"/>
              </a:solidFill>
              <a:latin typeface="Acumin Pro" panose="020B0504020202020204" pitchFamily="34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Be ready to answer questions from others and to comment on connections you see with other groups’ cases.</a:t>
            </a:r>
          </a:p>
          <a:p>
            <a:endParaRPr lang="en-US" sz="20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Emotion labor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379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37" y="1113455"/>
            <a:ext cx="9623403" cy="5064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Works Cited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</a:rPr>
              <a:t>Acheson, K., Luna, K. &amp; Taylor, J. (2016). The burnout spiral: The emotion labor of five rural U.S. foreign language teachers. </a:t>
            </a:r>
            <a:r>
              <a:rPr lang="en-US" sz="1600" i="1" dirty="0">
                <a:solidFill>
                  <a:srgbClr val="495455"/>
                </a:solidFill>
                <a:latin typeface="Acumin Pro" panose="020B0504020202020204" pitchFamily="34" charset="77"/>
              </a:rPr>
              <a:t>The Modern Language Journal, 100(2</a:t>
            </a:r>
            <a: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</a:rPr>
              <a:t>), 522-537. </a:t>
            </a:r>
            <a:b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</a:rPr>
            </a:br>
            <a:endParaRPr lang="en-US" sz="16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</a:rPr>
              <a:t>Brotheridge, C.M. &amp; Lee, R.T. (2002). Development and validation of the Emotional </a:t>
            </a:r>
            <a:r>
              <a:rPr lang="en-US" sz="1600" dirty="0" err="1">
                <a:solidFill>
                  <a:srgbClr val="495455"/>
                </a:solidFill>
                <a:latin typeface="Acumin Pro" panose="020B0504020202020204" pitchFamily="34" charset="77"/>
              </a:rPr>
              <a:t>Labour</a:t>
            </a:r>
            <a: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</a:rPr>
              <a:t> Scale. </a:t>
            </a:r>
            <a:r>
              <a:rPr lang="en-US" sz="1600" i="1" dirty="0">
                <a:solidFill>
                  <a:srgbClr val="495455"/>
                </a:solidFill>
                <a:latin typeface="Acumin Pro" panose="020B0504020202020204" pitchFamily="34" charset="77"/>
              </a:rPr>
              <a:t>Journal of Occupational and Organizational Psychology, 76</a:t>
            </a:r>
            <a: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</a:rPr>
              <a:t>, 365-379.</a:t>
            </a:r>
            <a:b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</a:rPr>
            </a:br>
            <a:endParaRPr lang="en-US" sz="16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</a:rPr>
              <a:t>Gray, B. (2010). Emotional </a:t>
            </a:r>
            <a:r>
              <a:rPr lang="en-US" sz="1600" dirty="0" err="1">
                <a:solidFill>
                  <a:srgbClr val="495455"/>
                </a:solidFill>
                <a:latin typeface="Acumin Pro" panose="020B0504020202020204" pitchFamily="34" charset="77"/>
              </a:rPr>
              <a:t>labour</a:t>
            </a:r>
            <a: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</a:rPr>
              <a:t> and befriending in family support and child protection in Tower Hamlets. </a:t>
            </a:r>
            <a:r>
              <a:rPr lang="en-US" sz="1600" i="1" dirty="0">
                <a:solidFill>
                  <a:srgbClr val="495455"/>
                </a:solidFill>
                <a:latin typeface="Acumin Pro" panose="020B0504020202020204" pitchFamily="34" charset="77"/>
              </a:rPr>
              <a:t>Child &amp; Family Social Work, 7</a:t>
            </a:r>
            <a: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</a:rPr>
              <a:t>, 13-22.</a:t>
            </a:r>
            <a:b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</a:rPr>
            </a:br>
            <a:endParaRPr lang="en-US" sz="16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</a:rPr>
              <a:t>Hochschild, A.R. (1983). </a:t>
            </a:r>
            <a:r>
              <a:rPr lang="en-US" sz="1600" i="1" dirty="0">
                <a:solidFill>
                  <a:srgbClr val="495455"/>
                </a:solidFill>
                <a:latin typeface="Acumin Pro" panose="020B0504020202020204" pitchFamily="34" charset="77"/>
              </a:rPr>
              <a:t>The managed heart: Commercialization of human feeling</a:t>
            </a:r>
            <a: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</a:rPr>
              <a:t>. University of California Press.</a:t>
            </a:r>
            <a:b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</a:rPr>
            </a:br>
            <a:endParaRPr lang="en-US" sz="16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Martínez-</a:t>
            </a:r>
            <a:r>
              <a:rPr lang="en-US" sz="1600" dirty="0" err="1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Iñigo</a:t>
            </a:r>
            <a: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, D., </a:t>
            </a:r>
            <a:r>
              <a:rPr lang="en-US" sz="1600" dirty="0" err="1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Totterdell</a:t>
            </a:r>
            <a: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, P., </a:t>
            </a:r>
            <a:r>
              <a:rPr lang="en-US" sz="1600" dirty="0" err="1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Alocver</a:t>
            </a:r>
            <a: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, C.M., &amp; Holman, D. (2007). Emotional </a:t>
            </a:r>
            <a:r>
              <a:rPr lang="en-US" sz="1600" dirty="0" err="1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labour</a:t>
            </a:r>
            <a: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 and emotional exhaustion: Interpersonal and intrapersonal mechanisms. </a:t>
            </a:r>
            <a:r>
              <a:rPr lang="en-US" sz="1600" i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Work &amp; Stress, 21</a:t>
            </a:r>
            <a: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, 30-47. </a:t>
            </a:r>
            <a:b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</a:br>
            <a:endParaRPr lang="en-US" sz="1600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600" dirty="0" err="1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Näring</a:t>
            </a:r>
            <a: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, G., </a:t>
            </a:r>
            <a:r>
              <a:rPr lang="en-US" sz="1600" dirty="0" err="1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Briȅt</a:t>
            </a:r>
            <a: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, M., &amp; Brouwers, A. (2006). Beyond demand-control: </a:t>
            </a:r>
            <a:r>
              <a:rPr lang="en-US" sz="1600" dirty="0" err="1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Emotiona</a:t>
            </a:r>
            <a: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 </a:t>
            </a:r>
            <a:r>
              <a:rPr lang="en-US" sz="1600" dirty="0" err="1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labour</a:t>
            </a:r>
            <a: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 and symptoms of burnout in teachers. </a:t>
            </a:r>
            <a:r>
              <a:rPr lang="en-US" sz="1600" i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Work &amp; Stress, 20</a:t>
            </a:r>
            <a: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, 303-315. </a:t>
            </a:r>
            <a:b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</a:br>
            <a:endParaRPr lang="en-US" sz="1600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  <a:cs typeface="Arial" charset="0"/>
              </a:rPr>
              <a:t>Payne, J. (2009). Emotional </a:t>
            </a:r>
            <a:r>
              <a:rPr lang="en-US" sz="1600" dirty="0" err="1">
                <a:solidFill>
                  <a:srgbClr val="495455"/>
                </a:solidFill>
                <a:latin typeface="Acumin Pro" panose="020B0504020202020204" pitchFamily="34" charset="77"/>
                <a:cs typeface="Arial" charset="0"/>
              </a:rPr>
              <a:t>labour</a:t>
            </a:r>
            <a: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  <a:cs typeface="Arial" charset="0"/>
              </a:rPr>
              <a:t> and skill: A </a:t>
            </a:r>
            <a:r>
              <a:rPr lang="en-US" sz="1600" dirty="0" err="1">
                <a:solidFill>
                  <a:srgbClr val="495455"/>
                </a:solidFill>
                <a:latin typeface="Acumin Pro" panose="020B0504020202020204" pitchFamily="34" charset="77"/>
                <a:cs typeface="Arial" charset="0"/>
              </a:rPr>
              <a:t>repraisal</a:t>
            </a:r>
            <a: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  <a:cs typeface="Arial" charset="0"/>
              </a:rPr>
              <a:t>. </a:t>
            </a:r>
            <a:r>
              <a:rPr lang="en-US" sz="1600" i="1" dirty="0">
                <a:solidFill>
                  <a:srgbClr val="495455"/>
                </a:solidFill>
                <a:latin typeface="Acumin Pro" panose="020B0504020202020204" pitchFamily="34" charset="77"/>
                <a:cs typeface="Arial" charset="0"/>
              </a:rPr>
              <a:t>Gender, Work &amp; Organization, 16</a:t>
            </a:r>
            <a:r>
              <a:rPr lang="en-US" sz="1600" dirty="0">
                <a:solidFill>
                  <a:srgbClr val="495455"/>
                </a:solidFill>
                <a:latin typeface="Acumin Pro" panose="020B0504020202020204" pitchFamily="34" charset="77"/>
                <a:cs typeface="Arial" charset="0"/>
              </a:rPr>
              <a:t>, 348-367.</a:t>
            </a:r>
            <a:endParaRPr lang="en-US" sz="16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endParaRPr lang="en-US" sz="1600" dirty="0">
              <a:solidFill>
                <a:srgbClr val="495455"/>
              </a:solidFill>
              <a:latin typeface="Acumin Pro" panose="020B0504020202020204" pitchFamily="34" charset="77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Emotion labor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87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29A485B7B1EC4DA4F654D59ADB3D01" ma:contentTypeVersion="13" ma:contentTypeDescription="Create a new document." ma:contentTypeScope="" ma:versionID="4b296ec78e9dc6a9e0a0c2063bcfc54d">
  <xsd:schema xmlns:xsd="http://www.w3.org/2001/XMLSchema" xmlns:xs="http://www.w3.org/2001/XMLSchema" xmlns:p="http://schemas.microsoft.com/office/2006/metadata/properties" xmlns:ns3="ef03a106-ded3-4546-b6fe-152392442cd0" xmlns:ns4="2ecebcb8-14ff-4058-b9fa-ad0dd378f1d4" targetNamespace="http://schemas.microsoft.com/office/2006/metadata/properties" ma:root="true" ma:fieldsID="a166bea9c784bf21f614d1d671a69590" ns3:_="" ns4:_="">
    <xsd:import namespace="ef03a106-ded3-4546-b6fe-152392442cd0"/>
    <xsd:import namespace="2ecebcb8-14ff-4058-b9fa-ad0dd378f1d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3a106-ded3-4546-b6fe-152392442cd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cebcb8-14ff-4058-b9fa-ad0dd378f1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20A720-F230-4AED-8332-4D2DE06581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03a106-ded3-4546-b6fe-152392442cd0"/>
    <ds:schemaRef ds:uri="2ecebcb8-14ff-4058-b9fa-ad0dd378f1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4308DC-3079-45CE-A9AC-4BE26EEA8FE3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2ecebcb8-14ff-4058-b9fa-ad0dd378f1d4"/>
    <ds:schemaRef ds:uri="ef03a106-ded3-4546-b6fe-152392442cd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1519750-F1D4-4F72-8E3A-FE8D400C3A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926</Words>
  <Application>Microsoft Office PowerPoint</Application>
  <PresentationFormat>Widescreen</PresentationFormat>
  <Paragraphs>72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Acumin Pro</vt:lpstr>
      <vt:lpstr>Arial</vt:lpstr>
      <vt:lpstr>Calibri</vt:lpstr>
      <vt:lpstr>Calibri Light</vt:lpstr>
      <vt:lpstr>Myriad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Alexandra E</dc:creator>
  <cp:lastModifiedBy>Patton, Kelsey Elizabeth</cp:lastModifiedBy>
  <cp:revision>22</cp:revision>
  <dcterms:created xsi:type="dcterms:W3CDTF">2018-08-27T14:09:00Z</dcterms:created>
  <dcterms:modified xsi:type="dcterms:W3CDTF">2023-11-08T16:12:40Z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0x0101005429A485B7B1EC4DA4F654D59ADB3D01</vt:lpwstr>
  </property>
  <property fmtid="{D5CDD505-2E9C-101B-9397-08002B2CF9AE}" pid="3" name="MSIP_Label_4044bd30-2ed7-4c9d-9d12-46200872a97b_Enabled">
    <vt:lpwstr>true</vt:lpwstr>
  </property>
  <property fmtid="{D5CDD505-2E9C-101B-9397-08002B2CF9AE}" pid="4" name="MSIP_Label_4044bd30-2ed7-4c9d-9d12-46200872a97b_SetDate">
    <vt:lpwstr>2023-11-08T16:06:29Z</vt:lpwstr>
  </property>
  <property fmtid="{D5CDD505-2E9C-101B-9397-08002B2CF9AE}" pid="5" name="MSIP_Label_4044bd30-2ed7-4c9d-9d12-46200872a97b_Method">
    <vt:lpwstr>Standard</vt:lpwstr>
  </property>
  <property fmtid="{D5CDD505-2E9C-101B-9397-08002B2CF9AE}" pid="6" name="MSIP_Label_4044bd30-2ed7-4c9d-9d12-46200872a97b_Name">
    <vt:lpwstr>defa4170-0d19-0005-0004-bc88714345d2</vt:lpwstr>
  </property>
  <property fmtid="{D5CDD505-2E9C-101B-9397-08002B2CF9AE}" pid="7" name="MSIP_Label_4044bd30-2ed7-4c9d-9d12-46200872a97b_SiteId">
    <vt:lpwstr>4130bd39-7c53-419c-b1e5-8758d6d63f21</vt:lpwstr>
  </property>
  <property fmtid="{D5CDD505-2E9C-101B-9397-08002B2CF9AE}" pid="8" name="MSIP_Label_4044bd30-2ed7-4c9d-9d12-46200872a97b_ActionId">
    <vt:lpwstr>b0265779-c599-4a41-b7a1-54fb9f103250</vt:lpwstr>
  </property>
  <property fmtid="{D5CDD505-2E9C-101B-9397-08002B2CF9AE}" pid="9" name="MSIP_Label_4044bd30-2ed7-4c9d-9d12-46200872a97b_ContentBits">
    <vt:lpwstr>0</vt:lpwstr>
  </property>
</Properties>
</file>